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14"/>
  </p:notesMasterIdLst>
  <p:handoutMasterIdLst>
    <p:handoutMasterId r:id="rId15"/>
  </p:handoutMasterIdLst>
  <p:sldIdLst>
    <p:sldId id="278" r:id="rId2"/>
    <p:sldId id="279" r:id="rId3"/>
    <p:sldId id="284" r:id="rId4"/>
    <p:sldId id="282" r:id="rId5"/>
    <p:sldId id="283" r:id="rId6"/>
    <p:sldId id="286" r:id="rId7"/>
    <p:sldId id="281" r:id="rId8"/>
    <p:sldId id="263" r:id="rId9"/>
    <p:sldId id="275" r:id="rId10"/>
    <p:sldId id="287" r:id="rId11"/>
    <p:sldId id="288" r:id="rId12"/>
    <p:sldId id="28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00CC66"/>
    <a:srgbClr val="008000"/>
    <a:srgbClr val="00447F"/>
    <a:srgbClr val="F5770F"/>
    <a:srgbClr val="7E542A"/>
    <a:srgbClr val="996633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84469" autoAdjust="0"/>
  </p:normalViewPr>
  <p:slideViewPr>
    <p:cSldViewPr snapToGrid="0">
      <p:cViewPr varScale="1">
        <p:scale>
          <a:sx n="170" d="100"/>
          <a:sy n="170" d="100"/>
        </p:scale>
        <p:origin x="2957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64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36747EA-CF08-4F86-AAE6-E4E3F132462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1E1AD253-A247-4840-AA7A-E368F62C63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DD4A3570-0E2E-45CD-8B7F-CCA9A59FD3A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C12088AD-4F66-4A44-91E9-55072E17ABA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4AB3414-F9CC-4739-B33C-3008749316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462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938FF31-6DEE-44BF-88F2-DC98FFEBB1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B73DF5F-DB51-4D39-94B2-2D51094EE3D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CCCBDDE-7F2C-44E2-B4A6-D166BF6AD2A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4C246665-24DB-4387-9290-3D77AFC1A3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3D635D2D-2374-4FC1-9CC9-775E77C9A6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B83BB438-9424-4D98-BA9E-AE4567FFB6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72534F2-6FF8-42C7-B200-CB801DE8EC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48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Importance of writing…</a:t>
            </a:r>
          </a:p>
          <a:p>
            <a:r>
              <a:rPr lang="en-US" dirty="0"/>
              <a:t>Some introductory information:</a:t>
            </a:r>
            <a:br>
              <a:rPr lang="en-US" dirty="0"/>
            </a:br>
            <a:r>
              <a:rPr lang="en-US" dirty="0"/>
              <a:t>A blog from Grand Canyon University states, without offering any evidence, </a:t>
            </a:r>
          </a:p>
          <a:p>
            <a:br>
              <a:rPr lang="en-US" dirty="0"/>
            </a:br>
            <a:r>
              <a:rPr lang="en-US" dirty="0"/>
              <a:t>Employers tend to form the following impressions of people with good writing skills: </a:t>
            </a:r>
          </a:p>
          <a:p>
            <a:r>
              <a:rPr lang="en-US" dirty="0"/>
              <a:t> - They are Intelligent</a:t>
            </a:r>
          </a:p>
          <a:p>
            <a:r>
              <a:rPr lang="en-US" dirty="0"/>
              <a:t> - They are Credible</a:t>
            </a:r>
          </a:p>
          <a:p>
            <a:r>
              <a:rPr lang="en-US" dirty="0"/>
              <a:t> - They understand professionalism</a:t>
            </a:r>
          </a:p>
          <a:p>
            <a:r>
              <a:rPr lang="en-US" dirty="0"/>
              <a:t> - They are Organized</a:t>
            </a:r>
          </a:p>
          <a:p>
            <a:endParaRPr lang="en-US" dirty="0"/>
          </a:p>
          <a:p>
            <a:r>
              <a:rPr lang="en-US" dirty="0"/>
              <a:t>Amazon doesn’t use </a:t>
            </a:r>
            <a:r>
              <a:rPr lang="en-US" dirty="0" err="1"/>
              <a:t>Powerpoint</a:t>
            </a:r>
            <a:r>
              <a:rPr lang="en-US" dirty="0"/>
              <a:t> presentations in meetings, instead they rely on a document called the 6-pager.  6 pages of information that is used to drive the decision process.</a:t>
            </a:r>
          </a:p>
          <a:p>
            <a:endParaRPr lang="en-US" dirty="0"/>
          </a:p>
          <a:p>
            <a:r>
              <a:rPr lang="en-US" dirty="0"/>
              <a:t>If the success of your project depended on writing a 6-page memo that addressed the management teams concerns and contained all the facts needed to make an informed decision AND laid them out in a coherent manner, could you do it?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1895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as architects are not omnipotent – our work isn’t perfect.  We need to remember what we’ve did and use that to improve.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9784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software architecture of a system is the set of structures needed to reason about the system.  These structures comprise software elements, relations among them and the properties of both.</a:t>
            </a:r>
          </a:p>
          <a:p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/>
              <a:t>Architecture is an abstraction – We select and focus on certain details in the system.  We do this to manage complexity</a:t>
            </a:r>
          </a:p>
          <a:p>
            <a:pPr marL="171450" indent="-171450">
              <a:buFontTx/>
              <a:buChar char="-"/>
            </a:pPr>
            <a:r>
              <a:rPr lang="en-US" dirty="0"/>
              <a:t>Architecture is a set of software structures: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Module Structures – the static design of the system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Component-and-Connector Structures – describe the dynamic aspects of the system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Allocation Structures – how the software maps into non-software entities, think about how a system is built.</a:t>
            </a:r>
          </a:p>
          <a:p>
            <a:pPr marL="171450" indent="-171450">
              <a:buFontTx/>
              <a:buChar char="-"/>
            </a:pPr>
            <a:r>
              <a:rPr lang="en-US" dirty="0"/>
              <a:t>Architecture is design, but not all design is architecture – many design decisions are unspecified by the architecture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89708C-5F99-4293-8210-45BE9887C1F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95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collective memory of the teams involved in developing </a:t>
            </a:r>
            <a:r>
              <a:rPr lang="en-US"/>
              <a:t>the architecture.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3650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Documentation is the record of decisions made to arrive at the current architecture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3421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726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09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53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6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327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3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39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63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34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08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1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79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64D37-5E6C-E7D6-4190-38E9E325C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Documenting Architecture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6D73BC-609E-A623-63ED-702764D262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do we reason about architecture?</a:t>
            </a:r>
          </a:p>
        </p:txBody>
      </p:sp>
    </p:spTree>
    <p:extLst>
      <p:ext uri="{BB962C8B-B14F-4D97-AF65-F5344CB8AC3E}">
        <p14:creationId xmlns:p14="http://schemas.microsoft.com/office/powerpoint/2010/main" val="340659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DE8C5-BCB7-6502-5D3D-8AF539B6B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3990A-70B2-6F1D-807D-8D3817E2A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Module Views</a:t>
            </a:r>
          </a:p>
          <a:p>
            <a:pPr lvl="1"/>
            <a:r>
              <a:rPr lang="en-US" dirty="0"/>
              <a:t>Decomposition</a:t>
            </a:r>
          </a:p>
          <a:p>
            <a:pPr lvl="1"/>
            <a:r>
              <a:rPr lang="en-US" dirty="0"/>
              <a:t>Layer</a:t>
            </a:r>
          </a:p>
          <a:p>
            <a:pPr lvl="1"/>
            <a:r>
              <a:rPr lang="en-US" dirty="0"/>
              <a:t>Uses</a:t>
            </a:r>
          </a:p>
          <a:p>
            <a:pPr lvl="1"/>
            <a:r>
              <a:rPr lang="en-US" dirty="0"/>
              <a:t>Class</a:t>
            </a:r>
          </a:p>
          <a:p>
            <a:pPr lvl="1"/>
            <a:r>
              <a:rPr lang="en-US" dirty="0"/>
              <a:t>Data Model</a:t>
            </a:r>
          </a:p>
          <a:p>
            <a:r>
              <a:rPr lang="en-US" dirty="0"/>
              <a:t>Component &amp; Connector Views</a:t>
            </a:r>
          </a:p>
          <a:p>
            <a:pPr lvl="1"/>
            <a:r>
              <a:rPr lang="en-US" dirty="0"/>
              <a:t>Service Structure</a:t>
            </a:r>
          </a:p>
          <a:p>
            <a:pPr lvl="1"/>
            <a:r>
              <a:rPr lang="en-US" dirty="0"/>
              <a:t>Concurrency Structure</a:t>
            </a:r>
          </a:p>
          <a:p>
            <a:r>
              <a:rPr lang="en-US" dirty="0"/>
              <a:t>Allocation Views</a:t>
            </a:r>
          </a:p>
          <a:p>
            <a:pPr lvl="1"/>
            <a:r>
              <a:rPr lang="en-US" dirty="0"/>
              <a:t>Deployment Structure</a:t>
            </a:r>
          </a:p>
          <a:p>
            <a:pPr lvl="1"/>
            <a:r>
              <a:rPr lang="en-US" dirty="0"/>
              <a:t>Implementation Structure</a:t>
            </a:r>
          </a:p>
          <a:p>
            <a:pPr lvl="1"/>
            <a:r>
              <a:rPr lang="en-US" dirty="0"/>
              <a:t>Work Assignment</a:t>
            </a:r>
          </a:p>
          <a:p>
            <a:r>
              <a:rPr lang="en-US" dirty="0"/>
              <a:t>Quality Views</a:t>
            </a:r>
          </a:p>
          <a:p>
            <a:pPr lvl="1"/>
            <a:r>
              <a:rPr lang="en-US" dirty="0"/>
              <a:t>Security View</a:t>
            </a:r>
          </a:p>
          <a:p>
            <a:pPr lvl="1"/>
            <a:r>
              <a:rPr lang="en-US" dirty="0"/>
              <a:t>Communication View</a:t>
            </a:r>
          </a:p>
          <a:p>
            <a:pPr lvl="1"/>
            <a:r>
              <a:rPr lang="en-US" dirty="0"/>
              <a:t>Exception Handling</a:t>
            </a:r>
          </a:p>
          <a:p>
            <a:pPr lvl="1"/>
            <a:r>
              <a:rPr lang="en-US" dirty="0"/>
              <a:t>Reliability</a:t>
            </a:r>
          </a:p>
          <a:p>
            <a:pPr lvl="1"/>
            <a:r>
              <a:rPr lang="en-US" dirty="0"/>
              <a:t>Performance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364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3FE0A-4D1C-96AC-F70E-C28090EE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Behaviors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4D5F4-38AB-003B-2944-75EF78661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Cases</a:t>
            </a:r>
          </a:p>
          <a:p>
            <a:r>
              <a:rPr lang="en-US" dirty="0"/>
              <a:t>Sequence Diagrams</a:t>
            </a:r>
          </a:p>
          <a:p>
            <a:r>
              <a:rPr lang="en-US" dirty="0"/>
              <a:t>Communication Diagrams</a:t>
            </a:r>
          </a:p>
          <a:p>
            <a:r>
              <a:rPr lang="en-US" dirty="0"/>
              <a:t>Activity Diagrams</a:t>
            </a:r>
          </a:p>
        </p:txBody>
      </p:sp>
    </p:spTree>
    <p:extLst>
      <p:ext uri="{BB962C8B-B14F-4D97-AF65-F5344CB8AC3E}">
        <p14:creationId xmlns:p14="http://schemas.microsoft.com/office/powerpoint/2010/main" val="58128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1F3B1-1F77-6C27-6E4A-7EB5CD64D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Important Things…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BDBBD-1BED-C742-57AB-78BC1311C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 Context Diagram</a:t>
            </a:r>
          </a:p>
          <a:p>
            <a:r>
              <a:rPr lang="en-US" dirty="0"/>
              <a:t>Patterns</a:t>
            </a:r>
          </a:p>
          <a:p>
            <a:r>
              <a:rPr lang="en-US" dirty="0"/>
              <a:t>Terminology</a:t>
            </a:r>
          </a:p>
          <a:p>
            <a:r>
              <a:rPr lang="en-US" dirty="0"/>
              <a:t>Rationale</a:t>
            </a:r>
          </a:p>
        </p:txBody>
      </p:sp>
    </p:spTree>
    <p:extLst>
      <p:ext uri="{BB962C8B-B14F-4D97-AF65-F5344CB8AC3E}">
        <p14:creationId xmlns:p14="http://schemas.microsoft.com/office/powerpoint/2010/main" val="3444625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1C7327B-BD1B-1C23-5883-38F714BCC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Documentation?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6ED73CF-85EE-15A4-D44F-532DC488A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It’s the second week of the semester and we’re talking about documentation?  </a:t>
            </a:r>
          </a:p>
          <a:p>
            <a:r>
              <a:rPr lang="en-US" sz="2800" dirty="0"/>
              <a:t>Isn’t that something that we do at the end and barely pay attention to?</a:t>
            </a:r>
          </a:p>
        </p:txBody>
      </p:sp>
    </p:spTree>
    <p:extLst>
      <p:ext uri="{BB962C8B-B14F-4D97-AF65-F5344CB8AC3E}">
        <p14:creationId xmlns:p14="http://schemas.microsoft.com/office/powerpoint/2010/main" val="251520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334C36-E40F-8665-8634-8BAA1F728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George Santayana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3B0BFDA-3A5C-C7F1-BC97-5ABB5DCF4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r>
              <a:rPr lang="en-US" sz="2400" dirty="0"/>
              <a:t>Progress, far from consisting in change, depends on retentiveness. When change is absolute there remains no being to improve and no direction is set for possible improvement; and when experience is not retained, as among savages, infancy is perpetual. </a:t>
            </a:r>
            <a:r>
              <a:rPr lang="en-US" sz="2400" b="1" i="1" dirty="0"/>
              <a:t>Those who cannot remember the past are condemned to repeat it</a:t>
            </a:r>
            <a:r>
              <a:rPr lang="en-US" sz="2400" dirty="0"/>
              <a:t>. </a:t>
            </a:r>
            <a:endParaRPr lang="en-US" sz="28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2AFF2B4-F5BA-8149-4CC1-1E6C8F7D873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The Life of Reason</a:t>
            </a:r>
          </a:p>
        </p:txBody>
      </p:sp>
    </p:spTree>
    <p:extLst>
      <p:ext uri="{BB962C8B-B14F-4D97-AF65-F5344CB8AC3E}">
        <p14:creationId xmlns:p14="http://schemas.microsoft.com/office/powerpoint/2010/main" val="2025239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8B2AA11-C586-9171-63F4-08C383AF7B90}"/>
              </a:ext>
            </a:extLst>
          </p:cNvPr>
          <p:cNvSpPr txBox="1"/>
          <p:nvPr/>
        </p:nvSpPr>
        <p:spPr>
          <a:xfrm>
            <a:off x="1188498" y="2285445"/>
            <a:ext cx="64318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The software architecture of a system is the set of structures </a:t>
            </a:r>
            <a:r>
              <a:rPr lang="en-US" sz="3000" i="1" dirty="0"/>
              <a:t>needed to reason about the system</a:t>
            </a:r>
            <a:r>
              <a:rPr lang="en-US" sz="3000" dirty="0"/>
              <a:t>.  These structures comprise software elements, relations among them and the properties of both.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6D6723-E293-FA1B-F279-7A4BEA86A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Software Architecture</a:t>
            </a:r>
          </a:p>
        </p:txBody>
      </p:sp>
    </p:spTree>
    <p:extLst>
      <p:ext uri="{BB962C8B-B14F-4D97-AF65-F5344CB8AC3E}">
        <p14:creationId xmlns:p14="http://schemas.microsoft.com/office/powerpoint/2010/main" val="4032375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1C4BC-3656-9A01-029F-E63FF3100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Purposes of Documentation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4DBE1-F32E-4759-3E3F-130BE6107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Education</a:t>
            </a:r>
            <a:r>
              <a:rPr lang="en-US" sz="2400" dirty="0"/>
              <a:t>:  New members of the team, potential clients or funders</a:t>
            </a:r>
          </a:p>
          <a:p>
            <a:r>
              <a:rPr lang="en-US" sz="2400" b="1" dirty="0"/>
              <a:t>Communicating among stakeholders</a:t>
            </a:r>
            <a:r>
              <a:rPr lang="en-US" sz="2400" dirty="0"/>
              <a:t>:  Decisions made and why, how we got to where we are</a:t>
            </a:r>
          </a:p>
          <a:p>
            <a:r>
              <a:rPr lang="en-US" sz="2400" b="1" dirty="0"/>
              <a:t>A basis for system analysis and construction</a:t>
            </a:r>
            <a:r>
              <a:rPr lang="en-US" sz="2400" dirty="0"/>
              <a:t>:  How the system is constructed, how we addressed different quality attributes (requirements)</a:t>
            </a:r>
          </a:p>
          <a:p>
            <a:r>
              <a:rPr lang="en-US" sz="2400" b="1" dirty="0"/>
              <a:t>A basis for forensics</a:t>
            </a:r>
            <a:r>
              <a:rPr lang="en-US" sz="2400" dirty="0"/>
              <a:t>:  A problem has occurred, how do we determine where and why?  What are the implications of various potential fixes?</a:t>
            </a:r>
          </a:p>
        </p:txBody>
      </p:sp>
    </p:spTree>
    <p:extLst>
      <p:ext uri="{BB962C8B-B14F-4D97-AF65-F5344CB8AC3E}">
        <p14:creationId xmlns:p14="http://schemas.microsoft.com/office/powerpoint/2010/main" val="420345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38E11-1E9D-896F-2F06-FE11CD3FC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Customers of Documentation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6DC5A-7791-C44F-AE2F-E0B55FE79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Project Managers</a:t>
            </a:r>
          </a:p>
          <a:p>
            <a:pPr lvl="1"/>
            <a:r>
              <a:rPr lang="en-US" dirty="0"/>
              <a:t>Schedule / Plan</a:t>
            </a:r>
          </a:p>
          <a:p>
            <a:pPr lvl="1"/>
            <a:r>
              <a:rPr lang="en-US" dirty="0"/>
              <a:t>Resources Required</a:t>
            </a:r>
          </a:p>
          <a:p>
            <a:pPr lvl="1"/>
            <a:r>
              <a:rPr lang="en-US" dirty="0"/>
              <a:t>Budget / Spending to budget</a:t>
            </a:r>
          </a:p>
          <a:p>
            <a:pPr lvl="1"/>
            <a:r>
              <a:rPr lang="en-US" dirty="0"/>
              <a:t>Alternatives</a:t>
            </a:r>
          </a:p>
          <a:p>
            <a:r>
              <a:rPr lang="en-US" dirty="0"/>
              <a:t>Development Team</a:t>
            </a:r>
          </a:p>
          <a:p>
            <a:r>
              <a:rPr lang="en-US" dirty="0"/>
              <a:t>Testers and Integrators</a:t>
            </a:r>
          </a:p>
          <a:p>
            <a:r>
              <a:rPr lang="en-US" dirty="0"/>
              <a:t>Designers of Other Systems</a:t>
            </a:r>
          </a:p>
          <a:p>
            <a:r>
              <a:rPr lang="en-US" dirty="0"/>
              <a:t>Maintainers</a:t>
            </a:r>
          </a:p>
          <a:p>
            <a:r>
              <a:rPr lang="en-US" dirty="0"/>
              <a:t>End Users</a:t>
            </a:r>
          </a:p>
          <a:p>
            <a:r>
              <a:rPr lang="en-US" dirty="0"/>
              <a:t>Analysts</a:t>
            </a:r>
          </a:p>
          <a:p>
            <a:r>
              <a:rPr lang="en-US" dirty="0"/>
              <a:t>Infrastructure Support Personnel</a:t>
            </a:r>
          </a:p>
          <a:p>
            <a:r>
              <a:rPr lang="en-US" dirty="0"/>
              <a:t>Future Architects</a:t>
            </a:r>
          </a:p>
        </p:txBody>
      </p:sp>
    </p:spTree>
    <p:extLst>
      <p:ext uri="{BB962C8B-B14F-4D97-AF65-F5344CB8AC3E}">
        <p14:creationId xmlns:p14="http://schemas.microsoft.com/office/powerpoint/2010/main" val="235276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64C51-7F25-E81F-3481-954F24574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9DFD8-1748-5C05-908A-7A710404D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Architectures are defined and evolve because of decisions that are made</a:t>
            </a:r>
          </a:p>
          <a:p>
            <a:r>
              <a:rPr lang="en-US" sz="2400" dirty="0"/>
              <a:t>Documentation then is</a:t>
            </a:r>
          </a:p>
          <a:p>
            <a:pPr lvl="1"/>
            <a:r>
              <a:rPr lang="en-US" sz="2200" dirty="0"/>
              <a:t>Why they were made?</a:t>
            </a:r>
          </a:p>
          <a:p>
            <a:pPr lvl="1"/>
            <a:r>
              <a:rPr lang="en-US" sz="2200" dirty="0"/>
              <a:t>What tradeoffs were made?</a:t>
            </a:r>
          </a:p>
          <a:p>
            <a:pPr lvl="1"/>
            <a:r>
              <a:rPr lang="en-US" sz="2200" dirty="0"/>
              <a:t>Who did what?</a:t>
            </a:r>
          </a:p>
          <a:p>
            <a:pPr lvl="1"/>
            <a:r>
              <a:rPr lang="en-US" sz="2200" dirty="0"/>
              <a:t>What assumptions do we make?</a:t>
            </a:r>
          </a:p>
          <a:p>
            <a:pPr lvl="1"/>
            <a:r>
              <a:rPr lang="en-US" sz="2200" dirty="0"/>
              <a:t>When were they made?</a:t>
            </a:r>
          </a:p>
          <a:p>
            <a:pPr lvl="1"/>
            <a:endParaRPr lang="en-US" sz="2200" dirty="0"/>
          </a:p>
          <a:p>
            <a:pPr marL="0">
              <a:buNone/>
            </a:pPr>
            <a:r>
              <a:rPr lang="en-US" sz="2400" dirty="0"/>
              <a:t> All of this is crucial to progress</a:t>
            </a:r>
          </a:p>
        </p:txBody>
      </p:sp>
    </p:spTree>
    <p:extLst>
      <p:ext uri="{BB962C8B-B14F-4D97-AF65-F5344CB8AC3E}">
        <p14:creationId xmlns:p14="http://schemas.microsoft.com/office/powerpoint/2010/main" val="380195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/>
              <a:t>A model is a description from which detail has been removed in a systematic manner and for a particular purpose</a:t>
            </a:r>
          </a:p>
          <a:p>
            <a:pPr lvl="1"/>
            <a:r>
              <a:rPr lang="en-US" sz="2400" dirty="0"/>
              <a:t>A simplification of reality intended to promote understanding</a:t>
            </a:r>
          </a:p>
          <a:p>
            <a:pPr lvl="1"/>
            <a:r>
              <a:rPr lang="en-US" sz="2400" dirty="0"/>
              <a:t>Models are the most important engineering tool, they allow us to understand and analyze large and complex problems</a:t>
            </a:r>
          </a:p>
        </p:txBody>
      </p:sp>
      <p:sp>
        <p:nvSpPr>
          <p:cNvPr id="4" name="Rectangle 3"/>
          <p:cNvSpPr/>
          <p:nvPr/>
        </p:nvSpPr>
        <p:spPr>
          <a:xfrm>
            <a:off x="3344238" y="6439847"/>
            <a:ext cx="569702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https://www.cl.cam.ac.uk/teaching/1112/SWDesign/softwaredesign01.pdf</a:t>
            </a:r>
          </a:p>
        </p:txBody>
      </p:sp>
    </p:spTree>
    <p:extLst>
      <p:ext uri="{BB962C8B-B14F-4D97-AF65-F5344CB8AC3E}">
        <p14:creationId xmlns:p14="http://schemas.microsoft.com/office/powerpoint/2010/main" val="1980112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4B3D3-7063-4D18-BE6B-1C960C18B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Architectural Blueprints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831CE-80CB-4824-B475-A3DFC2F7E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dirty="0"/>
              <a:t>Software architecture deals with the design and implementation of the high-level structure of the software</a:t>
            </a:r>
          </a:p>
          <a:p>
            <a:pPr lvl="2"/>
            <a:r>
              <a:rPr lang="en-US" dirty="0"/>
              <a:t>It is the result of assembling a certain number of architectural elements in some well-chosen forms to satisfy the major functionality and performance of the system, as well as some other, non-functional requirements such as:</a:t>
            </a:r>
          </a:p>
          <a:p>
            <a:pPr lvl="3"/>
            <a:r>
              <a:rPr lang="en-US" dirty="0"/>
              <a:t>Performance</a:t>
            </a:r>
          </a:p>
          <a:p>
            <a:pPr lvl="3"/>
            <a:r>
              <a:rPr lang="en-US" dirty="0"/>
              <a:t>Scalability</a:t>
            </a:r>
          </a:p>
          <a:p>
            <a:pPr lvl="3"/>
            <a:r>
              <a:rPr lang="en-US" dirty="0"/>
              <a:t>Portability</a:t>
            </a:r>
          </a:p>
          <a:p>
            <a:pPr lvl="3"/>
            <a:r>
              <a:rPr lang="en-US" dirty="0"/>
              <a:t>Availability</a:t>
            </a:r>
          </a:p>
          <a:p>
            <a:pPr lvl="3"/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pPr lvl="3"/>
            <a:endParaRPr lang="en-US" dirty="0"/>
          </a:p>
          <a:p>
            <a:pPr marL="201168" lvl="1" indent="0">
              <a:buNone/>
            </a:pPr>
            <a:r>
              <a:rPr lang="en-US" dirty="0"/>
              <a:t>Software Architecture = {Elements, Forms, Rationale/Constraints}</a:t>
            </a:r>
          </a:p>
          <a:p>
            <a:pPr lvl="1"/>
            <a:r>
              <a:rPr lang="en-US" dirty="0"/>
              <a:t>Elements are processing, data and connecting elements</a:t>
            </a:r>
          </a:p>
          <a:p>
            <a:pPr lvl="1"/>
            <a:r>
              <a:rPr lang="en-US" dirty="0"/>
              <a:t>Forms are properties (constrain choices) and relationships (constrain placement)</a:t>
            </a:r>
          </a:p>
          <a:p>
            <a:pPr lvl="1"/>
            <a:r>
              <a:rPr lang="en-US" dirty="0"/>
              <a:t>Rationale, the motivation for choices</a:t>
            </a:r>
          </a:p>
          <a:p>
            <a:pPr marL="201168" lvl="1" indent="0">
              <a:buNone/>
            </a:pPr>
            <a:endParaRPr lang="en-US" dirty="0"/>
          </a:p>
          <a:p>
            <a:pPr marL="201168" lvl="1" indent="0">
              <a:buNone/>
            </a:pPr>
            <a:r>
              <a:rPr lang="en-US" dirty="0"/>
              <a:t>To describe a software architecture, we use a model composed of multiple views </a:t>
            </a:r>
            <a:r>
              <a:rPr lang="en-US"/>
              <a:t>or perspectives.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81627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cture 1 Requirements and Architecture Life Cycle.pptx" id="{64B6B06E-DE09-4C01-8852-A2161AE26D2A}" vid="{26D9DB68-5C85-412F-844F-3FF00FBBE5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SWEN440</Template>
  <TotalTime>18510</TotalTime>
  <Words>849</Words>
  <Application>Microsoft Office PowerPoint</Application>
  <PresentationFormat>On-screen Show (4:3)</PresentationFormat>
  <Paragraphs>118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Retrospect</vt:lpstr>
      <vt:lpstr>Documenting Architecture</vt:lpstr>
      <vt:lpstr>Documentation?</vt:lpstr>
      <vt:lpstr>George Santayana</vt:lpstr>
      <vt:lpstr>What is Software Architecture</vt:lpstr>
      <vt:lpstr>Purposes of Documentation</vt:lpstr>
      <vt:lpstr>Customers of Documentation</vt:lpstr>
      <vt:lpstr>Decisions</vt:lpstr>
      <vt:lpstr>Model</vt:lpstr>
      <vt:lpstr>Architectural Blueprints</vt:lpstr>
      <vt:lpstr>Views</vt:lpstr>
      <vt:lpstr>Behaviors</vt:lpstr>
      <vt:lpstr>Other Important Things…</vt:lpstr>
    </vt:vector>
  </TitlesOfParts>
  <Company>University of Alabama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wstumbo</dc:creator>
  <cp:lastModifiedBy>William Stumbo</cp:lastModifiedBy>
  <cp:revision>29</cp:revision>
  <dcterms:created xsi:type="dcterms:W3CDTF">2018-09-30T22:40:16Z</dcterms:created>
  <dcterms:modified xsi:type="dcterms:W3CDTF">2023-01-22T18:43:04Z</dcterms:modified>
</cp:coreProperties>
</file>